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7" r:id="rId1"/>
  </p:sldMasterIdLst>
  <p:notesMasterIdLst>
    <p:notesMasterId r:id="rId24"/>
  </p:notesMasterIdLst>
  <p:sldIdLst>
    <p:sldId id="256" r:id="rId2"/>
    <p:sldId id="274" r:id="rId3"/>
    <p:sldId id="258" r:id="rId4"/>
    <p:sldId id="257" r:id="rId5"/>
    <p:sldId id="259" r:id="rId6"/>
    <p:sldId id="267" r:id="rId7"/>
    <p:sldId id="260" r:id="rId8"/>
    <p:sldId id="275" r:id="rId9"/>
    <p:sldId id="262" r:id="rId10"/>
    <p:sldId id="282" r:id="rId11"/>
    <p:sldId id="263" r:id="rId12"/>
    <p:sldId id="278" r:id="rId13"/>
    <p:sldId id="279" r:id="rId14"/>
    <p:sldId id="265" r:id="rId15"/>
    <p:sldId id="280" r:id="rId16"/>
    <p:sldId id="281" r:id="rId17"/>
    <p:sldId id="283" r:id="rId18"/>
    <p:sldId id="271" r:id="rId19"/>
    <p:sldId id="284" r:id="rId20"/>
    <p:sldId id="266" r:id="rId21"/>
    <p:sldId id="276" r:id="rId22"/>
    <p:sldId id="277" r:id="rId2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EA3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5282" autoAdjust="0"/>
  </p:normalViewPr>
  <p:slideViewPr>
    <p:cSldViewPr snapToGrid="0">
      <p:cViewPr varScale="1">
        <p:scale>
          <a:sx n="88" d="100"/>
          <a:sy n="88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innegacharlota\Desktop\CCSSE%202017\comparisons%20of%202006%202011%20and%202017%20CCSS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innegacharlota\Desktop\CCSSE%202017\comparisons%20of%202006%202011%20and%202017%20CCSS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'recreated from Key Findings'!$E$17</c:f>
              <c:strCache>
                <c:ptCount val="1"/>
                <c:pt idx="0">
                  <c:v>Jackson College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10A9DCE-7474-43B9-88F0-623ED5D17481}" type="VALUE">
                      <a:rPr lang="en-US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rPr>
                      <a:pPr>
                        <a:defRPr sz="160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>
                          <a:lumMod val="20000"/>
                          <a:lumOff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E91D-4F8A-9BD0-7505C605315E}"/>
                </c:ext>
                <c:ext xmlns:c15="http://schemas.microsoft.com/office/drawing/2012/chart" uri="{CE6537A1-D6FC-4f65-9D91-7224C49458BB}">
                  <c15:layout>
                    <c:manualLayout>
                      <c:w val="7.0414904388248586E-2"/>
                      <c:h val="6.3657817109144546E-2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'recreated from Key Findings'!$D$18:$D$22</c:f>
              <c:strCache>
                <c:ptCount val="5"/>
                <c:pt idx="0">
                  <c:v>Made a class presentation</c:v>
                </c:pt>
                <c:pt idx="1">
                  <c:v>Prepared two or more drafts of a paper or assignment before turning it in</c:v>
                </c:pt>
                <c:pt idx="2">
                  <c:v>Talked about career plans with an instructor or advisor</c:v>
                </c:pt>
                <c:pt idx="3">
                  <c:v>5 or more written papers or reports of any length</c:v>
                </c:pt>
                <c:pt idx="4">
                  <c:v>Academic advising/planning 2 or more times</c:v>
                </c:pt>
              </c:strCache>
            </c:strRef>
          </c:cat>
          <c:val>
            <c:numRef>
              <c:f>'recreated from Key Findings'!$E$18:$E$22</c:f>
              <c:numCache>
                <c:formatCode>0.0%</c:formatCode>
                <c:ptCount val="5"/>
                <c:pt idx="0">
                  <c:v>0.374</c:v>
                </c:pt>
                <c:pt idx="1">
                  <c:v>0.56399999999999995</c:v>
                </c:pt>
                <c:pt idx="2">
                  <c:v>0.437</c:v>
                </c:pt>
                <c:pt idx="3">
                  <c:v>0.58799999999999997</c:v>
                </c:pt>
                <c:pt idx="4">
                  <c:v>0.752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91D-4F8A-9BD0-7505C605315E}"/>
            </c:ext>
          </c:extLst>
        </c:ser>
        <c:ser>
          <c:idx val="1"/>
          <c:order val="1"/>
          <c:tx>
            <c:strRef>
              <c:f>'recreated from Key Findings'!$F$17</c:f>
              <c:strCache>
                <c:ptCount val="1"/>
                <c:pt idx="0">
                  <c:v>2017 CCSSE Cohort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'recreated from Key Findings'!$D$18:$D$22</c:f>
              <c:strCache>
                <c:ptCount val="5"/>
                <c:pt idx="0">
                  <c:v>Made a class presentation</c:v>
                </c:pt>
                <c:pt idx="1">
                  <c:v>Prepared two or more drafts of a paper or assignment before turning it in</c:v>
                </c:pt>
                <c:pt idx="2">
                  <c:v>Talked about career plans with an instructor or advisor</c:v>
                </c:pt>
                <c:pt idx="3">
                  <c:v>5 or more written papers or reports of any length</c:v>
                </c:pt>
                <c:pt idx="4">
                  <c:v>Academic advising/planning 2 or more times</c:v>
                </c:pt>
              </c:strCache>
            </c:strRef>
          </c:cat>
          <c:val>
            <c:numRef>
              <c:f>'recreated from Key Findings'!$F$18:$F$22</c:f>
              <c:numCache>
                <c:formatCode>0.0%</c:formatCode>
                <c:ptCount val="5"/>
                <c:pt idx="0">
                  <c:v>0.34399999999999997</c:v>
                </c:pt>
                <c:pt idx="1">
                  <c:v>0.504</c:v>
                </c:pt>
                <c:pt idx="2">
                  <c:v>0.33500000000000002</c:v>
                </c:pt>
                <c:pt idx="3">
                  <c:v>0.57999999999999996</c:v>
                </c:pt>
                <c:pt idx="4">
                  <c:v>0.59199999999999997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91D-4F8A-9BD0-7505C6053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61447432"/>
        <c:axId val="361442728"/>
      </c:barChart>
      <c:catAx>
        <c:axId val="361447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1442728"/>
        <c:crosses val="autoZero"/>
        <c:auto val="1"/>
        <c:lblAlgn val="r"/>
        <c:lblOffset val="100"/>
        <c:noMultiLvlLbl val="0"/>
      </c:catAx>
      <c:valAx>
        <c:axId val="361442728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361447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'recreated from Key Findings'!$E$17</c:f>
              <c:strCache>
                <c:ptCount val="1"/>
                <c:pt idx="0">
                  <c:v>Jackson College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'recreated from Key Findings'!$D$28:$D$32</c:f>
              <c:strCache>
                <c:ptCount val="5"/>
                <c:pt idx="0">
                  <c:v>Assigned  5 or more textbooks, manuals, books, or course packs</c:v>
                </c:pt>
                <c:pt idx="1">
                  <c:v>Read 5 or more books (not assigned) for enjoyment or enrichment</c:v>
                </c:pt>
                <c:pt idx="2">
                  <c:v>Helped me cope with non-academic responsibilities quite a bit or very much</c:v>
                </c:pt>
                <c:pt idx="3">
                  <c:v>Used Career Counseling 2 or more times</c:v>
                </c:pt>
                <c:pt idx="4">
                  <c:v>Used Computer lab 5 or more times</c:v>
                </c:pt>
              </c:strCache>
            </c:strRef>
          </c:cat>
          <c:val>
            <c:numRef>
              <c:f>'recreated from Key Findings'!$E$28:$E$32</c:f>
              <c:numCache>
                <c:formatCode>0.0%</c:formatCode>
                <c:ptCount val="5"/>
                <c:pt idx="0">
                  <c:v>0.50700000000000001</c:v>
                </c:pt>
                <c:pt idx="1">
                  <c:v>0.14699999999999999</c:v>
                </c:pt>
                <c:pt idx="2">
                  <c:v>0.22700000000000001</c:v>
                </c:pt>
                <c:pt idx="3">
                  <c:v>0.14299999999999999</c:v>
                </c:pt>
                <c:pt idx="4">
                  <c:v>0.27400000000000002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96-4CBE-BF68-5023A02DB810}"/>
            </c:ext>
          </c:extLst>
        </c:ser>
        <c:ser>
          <c:idx val="1"/>
          <c:order val="1"/>
          <c:tx>
            <c:strRef>
              <c:f>'recreated from Key Findings'!$F$17</c:f>
              <c:strCache>
                <c:ptCount val="1"/>
                <c:pt idx="0">
                  <c:v>2017 CCSSE Cohort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'recreated from Key Findings'!$D$28:$D$32</c:f>
              <c:strCache>
                <c:ptCount val="5"/>
                <c:pt idx="0">
                  <c:v>Assigned  5 or more textbooks, manuals, books, or course packs</c:v>
                </c:pt>
                <c:pt idx="1">
                  <c:v>Read 5 or more books (not assigned) for enjoyment or enrichment</c:v>
                </c:pt>
                <c:pt idx="2">
                  <c:v>Helped me cope with non-academic responsibilities quite a bit or very much</c:v>
                </c:pt>
                <c:pt idx="3">
                  <c:v>Used Career Counseling 2 or more times</c:v>
                </c:pt>
                <c:pt idx="4">
                  <c:v>Used Computer lab 5 or more times</c:v>
                </c:pt>
              </c:strCache>
            </c:strRef>
          </c:cat>
          <c:val>
            <c:numRef>
              <c:f>'recreated from Key Findings'!$F$28:$F$32</c:f>
              <c:numCache>
                <c:formatCode>0.0%</c:formatCode>
                <c:ptCount val="5"/>
                <c:pt idx="0">
                  <c:v>0.60799999999999998</c:v>
                </c:pt>
                <c:pt idx="1">
                  <c:v>0.20699999999999999</c:v>
                </c:pt>
                <c:pt idx="2">
                  <c:v>0.29199999999999998</c:v>
                </c:pt>
                <c:pt idx="3">
                  <c:v>0.18</c:v>
                </c:pt>
                <c:pt idx="4">
                  <c:v>0.32100000000000001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E96-4CBE-BF68-5023A02DB8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45124968"/>
        <c:axId val="245124184"/>
      </c:barChart>
      <c:catAx>
        <c:axId val="2451249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5124184"/>
        <c:crosses val="autoZero"/>
        <c:auto val="1"/>
        <c:lblAlgn val="r"/>
        <c:lblOffset val="100"/>
        <c:noMultiLvlLbl val="0"/>
      </c:catAx>
      <c:valAx>
        <c:axId val="245124184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245124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Since your first academic term at Jackson</a:t>
            </a:r>
            <a:r>
              <a:rPr lang="en-US" sz="2000" baseline="0" dirty="0"/>
              <a:t> College, have you met (in person or online) with an academic advisor before registering for classes each term?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9620957373505218E-2"/>
          <c:y val="0.28944224014831443"/>
          <c:w val="0.96075808525298956"/>
          <c:h val="0.611894224148785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'recreated key findings for adv'!$E$6</c:f>
              <c:strCache>
                <c:ptCount val="1"/>
                <c:pt idx="0">
                  <c:v>Jackson College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'recreated key findings for adv'!$D$7:$D$9</c:f>
              <c:strCache>
                <c:ptCount val="3"/>
                <c:pt idx="0">
                  <c:v>Yes, before every academic term</c:v>
                </c:pt>
                <c:pt idx="1">
                  <c:v>Yes, before some academic terms, but not all</c:v>
                </c:pt>
                <c:pt idx="2">
                  <c:v>No</c:v>
                </c:pt>
              </c:strCache>
            </c:strRef>
          </c:cat>
          <c:val>
            <c:numRef>
              <c:f>'recreated key findings for adv'!$E$7:$E$9</c:f>
              <c:numCache>
                <c:formatCode>0.0%</c:formatCode>
                <c:ptCount val="3"/>
                <c:pt idx="0">
                  <c:v>0.65100000000000002</c:v>
                </c:pt>
                <c:pt idx="1">
                  <c:v>0.27600000000000002</c:v>
                </c:pt>
                <c:pt idx="2">
                  <c:v>7.3999999999999996E-2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6CA-4345-96D1-729788A3B5CD}"/>
            </c:ext>
          </c:extLst>
        </c:ser>
        <c:ser>
          <c:idx val="1"/>
          <c:order val="1"/>
          <c:tx>
            <c:strRef>
              <c:f>'recreated key findings for adv'!$F$6</c:f>
              <c:strCache>
                <c:ptCount val="1"/>
                <c:pt idx="0">
                  <c:v>2017 CCSSE Cohort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'recreated key findings for adv'!$D$7:$D$9</c:f>
              <c:strCache>
                <c:ptCount val="3"/>
                <c:pt idx="0">
                  <c:v>Yes, before every academic term</c:v>
                </c:pt>
                <c:pt idx="1">
                  <c:v>Yes, before some academic terms, but not all</c:v>
                </c:pt>
                <c:pt idx="2">
                  <c:v>No</c:v>
                </c:pt>
              </c:strCache>
            </c:strRef>
          </c:cat>
          <c:val>
            <c:numRef>
              <c:f>'recreated key findings for adv'!$F$7:$F$9</c:f>
              <c:numCache>
                <c:formatCode>0.0%</c:formatCode>
                <c:ptCount val="3"/>
                <c:pt idx="0">
                  <c:v>0.501</c:v>
                </c:pt>
                <c:pt idx="1">
                  <c:v>0.28599999999999998</c:v>
                </c:pt>
                <c:pt idx="2">
                  <c:v>0.21299999999999999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6CA-4345-96D1-729788A3B5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1449784"/>
        <c:axId val="361449392"/>
      </c:barChart>
      <c:catAx>
        <c:axId val="361449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1449392"/>
        <c:crosses val="autoZero"/>
        <c:auto val="1"/>
        <c:lblAlgn val="ctr"/>
        <c:lblOffset val="100"/>
        <c:noMultiLvlLbl val="0"/>
      </c:catAx>
      <c:valAx>
        <c:axId val="361449392"/>
        <c:scaling>
          <c:orientation val="minMax"/>
          <c:max val="1"/>
        </c:scaling>
        <c:delete val="1"/>
        <c:axPos val="l"/>
        <c:numFmt formatCode="0.0%" sourceLinked="1"/>
        <c:majorTickMark val="none"/>
        <c:minorTickMark val="none"/>
        <c:tickLblPos val="nextTo"/>
        <c:crossAx val="361449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During this academic term at Jackson College,</a:t>
            </a:r>
            <a:r>
              <a:rPr lang="en-US" sz="2000" baseline="0"/>
              <a:t> if you have met (in person or online) with an academic advisor more than once, did you meet with the same academic advisor each time?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9620957373505218E-2"/>
          <c:y val="0.28944224014831443"/>
          <c:w val="0.96075808525298956"/>
          <c:h val="0.611894224148785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'recreated key findings for adv'!$E$6</c:f>
              <c:strCache>
                <c:ptCount val="1"/>
                <c:pt idx="0">
                  <c:v>Jackson College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'recreated key findings for adv'!$D$30:$D$33</c:f>
              <c:strCache>
                <c:ptCount val="4"/>
                <c:pt idx="0">
                  <c:v>Yes</c:v>
                </c:pt>
                <c:pt idx="1">
                  <c:v>No</c:v>
                </c:pt>
                <c:pt idx="2">
                  <c:v>I have only met with an academic advisor once this term</c:v>
                </c:pt>
                <c:pt idx="3">
                  <c:v>I have not met with an academic advisor during this term</c:v>
                </c:pt>
              </c:strCache>
            </c:strRef>
          </c:cat>
          <c:val>
            <c:numRef>
              <c:f>'recreated key findings for adv'!$E$30:$E$33</c:f>
              <c:numCache>
                <c:formatCode>0.0%</c:formatCode>
                <c:ptCount val="4"/>
                <c:pt idx="0">
                  <c:v>0.54</c:v>
                </c:pt>
                <c:pt idx="1">
                  <c:v>0.157</c:v>
                </c:pt>
                <c:pt idx="2">
                  <c:v>0.19700000000000001</c:v>
                </c:pt>
                <c:pt idx="3">
                  <c:v>0.107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D95-457D-94D9-D93EAFCA6719}"/>
            </c:ext>
          </c:extLst>
        </c:ser>
        <c:ser>
          <c:idx val="1"/>
          <c:order val="1"/>
          <c:tx>
            <c:strRef>
              <c:f>'recreated key findings for adv'!$F$6</c:f>
              <c:strCache>
                <c:ptCount val="1"/>
                <c:pt idx="0">
                  <c:v>2017 CCSSE Cohort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'recreated key findings for adv'!$D$30:$D$33</c:f>
              <c:strCache>
                <c:ptCount val="4"/>
                <c:pt idx="0">
                  <c:v>Yes</c:v>
                </c:pt>
                <c:pt idx="1">
                  <c:v>No</c:v>
                </c:pt>
                <c:pt idx="2">
                  <c:v>I have only met with an academic advisor once this term</c:v>
                </c:pt>
                <c:pt idx="3">
                  <c:v>I have not met with an academic advisor during this term</c:v>
                </c:pt>
              </c:strCache>
            </c:strRef>
          </c:cat>
          <c:val>
            <c:numRef>
              <c:f>'recreated key findings for adv'!$F$30:$F$33</c:f>
              <c:numCache>
                <c:formatCode>0.0%</c:formatCode>
                <c:ptCount val="4"/>
                <c:pt idx="0">
                  <c:v>0.32100000000000001</c:v>
                </c:pt>
                <c:pt idx="1">
                  <c:v>0.29199999999999998</c:v>
                </c:pt>
                <c:pt idx="2">
                  <c:v>0.19800000000000001</c:v>
                </c:pt>
                <c:pt idx="3">
                  <c:v>0.188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D95-457D-94D9-D93EAFCA67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3678512"/>
        <c:axId val="243678904"/>
      </c:barChart>
      <c:catAx>
        <c:axId val="243678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3678904"/>
        <c:crosses val="autoZero"/>
        <c:auto val="1"/>
        <c:lblAlgn val="ctr"/>
        <c:lblOffset val="100"/>
        <c:noMultiLvlLbl val="0"/>
      </c:catAx>
      <c:valAx>
        <c:axId val="243678904"/>
        <c:scaling>
          <c:orientation val="minMax"/>
          <c:max val="1"/>
        </c:scaling>
        <c:delete val="1"/>
        <c:axPos val="l"/>
        <c:numFmt formatCode="0.0%" sourceLinked="1"/>
        <c:majorTickMark val="none"/>
        <c:minorTickMark val="none"/>
        <c:tickLblPos val="nextTo"/>
        <c:crossAx val="243678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'student and faculty items'!$C$6</c:f>
              <c:strCache>
                <c:ptCount val="1"/>
                <c:pt idx="0">
                  <c:v>Faculty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'student and faculty items'!$B$7:$B$11</c:f>
              <c:strCache>
                <c:ptCount val="5"/>
                <c:pt idx="0">
                  <c:v>Memorizing facts, ideas, or methods then repeating them in pretty much the same form?</c:v>
                </c:pt>
                <c:pt idx="1">
                  <c:v>Analyzing basic elements of an idea, experience or theory</c:v>
                </c:pt>
                <c:pt idx="2">
                  <c:v>Forming a new idea or understanding from various pieces of information</c:v>
                </c:pt>
                <c:pt idx="3">
                  <c:v>Making judgements about the value or soundness of information, arguments, or methods</c:v>
                </c:pt>
                <c:pt idx="4">
                  <c:v>Applying theories or concepts to practical problems or in new situations</c:v>
                </c:pt>
              </c:strCache>
            </c:strRef>
          </c:cat>
          <c:val>
            <c:numRef>
              <c:f>'student and faculty items'!$C$7:$C$11</c:f>
              <c:numCache>
                <c:formatCode>0%</c:formatCode>
                <c:ptCount val="5"/>
                <c:pt idx="0">
                  <c:v>0.33</c:v>
                </c:pt>
                <c:pt idx="1">
                  <c:v>0.79</c:v>
                </c:pt>
                <c:pt idx="2">
                  <c:v>0.82</c:v>
                </c:pt>
                <c:pt idx="3">
                  <c:v>0.78</c:v>
                </c:pt>
                <c:pt idx="4">
                  <c:v>0.86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7A8-4FF3-9B4D-6D8FD6CB36E1}"/>
            </c:ext>
          </c:extLst>
        </c:ser>
        <c:ser>
          <c:idx val="1"/>
          <c:order val="1"/>
          <c:tx>
            <c:strRef>
              <c:f>'student and faculty items'!$D$6</c:f>
              <c:strCache>
                <c:ptCount val="1"/>
                <c:pt idx="0">
                  <c:v>Student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'student and faculty items'!$B$7:$B$11</c:f>
              <c:strCache>
                <c:ptCount val="5"/>
                <c:pt idx="0">
                  <c:v>Memorizing facts, ideas, or methods then repeating them in pretty much the same form?</c:v>
                </c:pt>
                <c:pt idx="1">
                  <c:v>Analyzing basic elements of an idea, experience or theory</c:v>
                </c:pt>
                <c:pt idx="2">
                  <c:v>Forming a new idea or understanding from various pieces of information</c:v>
                </c:pt>
                <c:pt idx="3">
                  <c:v>Making judgements about the value or soundness of information, arguments, or methods</c:v>
                </c:pt>
                <c:pt idx="4">
                  <c:v>Applying theories or concepts to practical problems or in new situations</c:v>
                </c:pt>
              </c:strCache>
            </c:strRef>
          </c:cat>
          <c:val>
            <c:numRef>
              <c:f>'student and faculty items'!$D$7:$D$11</c:f>
              <c:numCache>
                <c:formatCode>0%</c:formatCode>
                <c:ptCount val="5"/>
                <c:pt idx="0">
                  <c:v>0.6</c:v>
                </c:pt>
                <c:pt idx="1">
                  <c:v>0.62</c:v>
                </c:pt>
                <c:pt idx="2">
                  <c:v>0.67</c:v>
                </c:pt>
                <c:pt idx="3">
                  <c:v>0.54</c:v>
                </c:pt>
                <c:pt idx="4">
                  <c:v>0.56000000000000005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7A8-4FF3-9B4D-6D8FD6CB36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61446256"/>
        <c:axId val="361447040"/>
      </c:barChart>
      <c:catAx>
        <c:axId val="3614462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1447040"/>
        <c:crosses val="autoZero"/>
        <c:auto val="1"/>
        <c:lblAlgn val="ctr"/>
        <c:lblOffset val="100"/>
        <c:noMultiLvlLbl val="0"/>
      </c:catAx>
      <c:valAx>
        <c:axId val="36144704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6144625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'student and faculty items'!$C$22</c:f>
              <c:strCache>
                <c:ptCount val="1"/>
                <c:pt idx="0">
                  <c:v>Faculty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C33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'student and faculty items'!$B$23:$B$26</c:f>
              <c:strCache>
                <c:ptCount val="4"/>
                <c:pt idx="0">
                  <c:v>Using information that you read or heard to perform a new skill</c:v>
                </c:pt>
                <c:pt idx="1">
                  <c:v>Encouraging significant study time</c:v>
                </c:pt>
                <c:pt idx="2">
                  <c:v>Providing support you need to succeed</c:v>
                </c:pt>
                <c:pt idx="3">
                  <c:v>Encouraging contact among students from different economic, social and racial or ethnic backgrounds</c:v>
                </c:pt>
              </c:strCache>
            </c:strRef>
          </c:cat>
          <c:val>
            <c:numRef>
              <c:f>'student and faculty items'!$C$23:$C$26</c:f>
              <c:numCache>
                <c:formatCode>0%</c:formatCode>
                <c:ptCount val="4"/>
                <c:pt idx="0">
                  <c:v>0.75</c:v>
                </c:pt>
                <c:pt idx="1">
                  <c:v>0.69</c:v>
                </c:pt>
                <c:pt idx="2">
                  <c:v>0.94</c:v>
                </c:pt>
                <c:pt idx="3">
                  <c:v>0.73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25-4F5B-8ABC-30CE8665AA9F}"/>
            </c:ext>
          </c:extLst>
        </c:ser>
        <c:ser>
          <c:idx val="1"/>
          <c:order val="1"/>
          <c:tx>
            <c:strRef>
              <c:f>'student and faculty items'!$D$22</c:f>
              <c:strCache>
                <c:ptCount val="1"/>
                <c:pt idx="0">
                  <c:v>Student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'student and faculty items'!$B$23:$B$26</c:f>
              <c:strCache>
                <c:ptCount val="4"/>
                <c:pt idx="0">
                  <c:v>Using information that you read or heard to perform a new skill</c:v>
                </c:pt>
                <c:pt idx="1">
                  <c:v>Encouraging significant study time</c:v>
                </c:pt>
                <c:pt idx="2">
                  <c:v>Providing support you need to succeed</c:v>
                </c:pt>
                <c:pt idx="3">
                  <c:v>Encouraging contact among students from different economic, social and racial or ethnic backgrounds</c:v>
                </c:pt>
              </c:strCache>
            </c:strRef>
          </c:cat>
          <c:val>
            <c:numRef>
              <c:f>'student and faculty items'!$D$23:$D$26</c:f>
              <c:numCache>
                <c:formatCode>0%</c:formatCode>
                <c:ptCount val="4"/>
                <c:pt idx="0">
                  <c:v>0.6</c:v>
                </c:pt>
                <c:pt idx="1">
                  <c:v>0.76</c:v>
                </c:pt>
                <c:pt idx="2">
                  <c:v>0.74</c:v>
                </c:pt>
                <c:pt idx="3">
                  <c:v>0.53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025-4F5B-8ABC-30CE8665AA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61446648"/>
        <c:axId val="361447824"/>
      </c:barChart>
      <c:catAx>
        <c:axId val="361446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1447824"/>
        <c:crosses val="autoZero"/>
        <c:auto val="1"/>
        <c:lblAlgn val="ctr"/>
        <c:lblOffset val="100"/>
        <c:noMultiLvlLbl val="0"/>
      </c:catAx>
      <c:valAx>
        <c:axId val="36144782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6144664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1227034120735E-2"/>
          <c:y val="0.17171296296296298"/>
          <c:w val="0.88498840769903764"/>
          <c:h val="0.614984324876057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'student and faculty items'!$B$42</c:f>
              <c:strCache>
                <c:ptCount val="1"/>
                <c:pt idx="0">
                  <c:v>Faculty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'student and faculty items'!$C$41:$H$41</c:f>
              <c:strCache>
                <c:ptCount val="6"/>
                <c:pt idx="0">
                  <c:v>None</c:v>
                </c:pt>
                <c:pt idx="1">
                  <c:v>1-5 hours</c:v>
                </c:pt>
                <c:pt idx="2">
                  <c:v>6-10 hours</c:v>
                </c:pt>
                <c:pt idx="3">
                  <c:v>11-20 hours</c:v>
                </c:pt>
                <c:pt idx="4">
                  <c:v>21-30 hours</c:v>
                </c:pt>
                <c:pt idx="5">
                  <c:v>30+ hours</c:v>
                </c:pt>
              </c:strCache>
            </c:strRef>
          </c:cat>
          <c:val>
            <c:numRef>
              <c:f>'student and faculty items'!$C$42:$H$42</c:f>
              <c:numCache>
                <c:formatCode>0%</c:formatCode>
                <c:ptCount val="6"/>
                <c:pt idx="0">
                  <c:v>0.01</c:v>
                </c:pt>
                <c:pt idx="1">
                  <c:v>0.24</c:v>
                </c:pt>
                <c:pt idx="2">
                  <c:v>0.19</c:v>
                </c:pt>
                <c:pt idx="3">
                  <c:v>0.22</c:v>
                </c:pt>
                <c:pt idx="4">
                  <c:v>0.15</c:v>
                </c:pt>
                <c:pt idx="5">
                  <c:v>0.2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BC7-48F1-90A7-C30345B64FD8}"/>
            </c:ext>
          </c:extLst>
        </c:ser>
        <c:ser>
          <c:idx val="1"/>
          <c:order val="1"/>
          <c:tx>
            <c:strRef>
              <c:f>'student and faculty items'!$B$43</c:f>
              <c:strCache>
                <c:ptCount val="1"/>
                <c:pt idx="0">
                  <c:v>Student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'student and faculty items'!$C$41:$H$41</c:f>
              <c:strCache>
                <c:ptCount val="6"/>
                <c:pt idx="0">
                  <c:v>None</c:v>
                </c:pt>
                <c:pt idx="1">
                  <c:v>1-5 hours</c:v>
                </c:pt>
                <c:pt idx="2">
                  <c:v>6-10 hours</c:v>
                </c:pt>
                <c:pt idx="3">
                  <c:v>11-20 hours</c:v>
                </c:pt>
                <c:pt idx="4">
                  <c:v>21-30 hours</c:v>
                </c:pt>
                <c:pt idx="5">
                  <c:v>30+ hours</c:v>
                </c:pt>
              </c:strCache>
            </c:strRef>
          </c:cat>
          <c:val>
            <c:numRef>
              <c:f>'student and faculty items'!$C$43:$H$43</c:f>
              <c:numCache>
                <c:formatCode>0%</c:formatCode>
                <c:ptCount val="6"/>
                <c:pt idx="0">
                  <c:v>0.47</c:v>
                </c:pt>
                <c:pt idx="1">
                  <c:v>0.18</c:v>
                </c:pt>
                <c:pt idx="2">
                  <c:v>0.09</c:v>
                </c:pt>
                <c:pt idx="3">
                  <c:v>0.06</c:v>
                </c:pt>
                <c:pt idx="4">
                  <c:v>0.03</c:v>
                </c:pt>
                <c:pt idx="5">
                  <c:v>0.17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BC7-48F1-90A7-C30345B64F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1449000"/>
        <c:axId val="361444296"/>
      </c:barChart>
      <c:catAx>
        <c:axId val="361449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1444296"/>
        <c:crosses val="autoZero"/>
        <c:auto val="1"/>
        <c:lblAlgn val="ctr"/>
        <c:lblOffset val="100"/>
        <c:noMultiLvlLbl val="0"/>
      </c:catAx>
      <c:valAx>
        <c:axId val="36144429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61449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31D3405-862A-4A45-A30D-630CA0F9BED9}" type="datetimeFigureOut">
              <a:rPr lang="en-US"/>
              <a:t>9/7/2017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FED8EA5-8795-4F54-BBF1-BB06A906D07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77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92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727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4534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3129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580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295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749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4309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9375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79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46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39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375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091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343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093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642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D8EA5-8795-4F54-BBF1-BB06A906D079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084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554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67601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27037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1235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908845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52408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6411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41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602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233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85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82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413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0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826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190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77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extLst>
              <p:ext uri="{D42A27DB-BD31-4B8C-83A1-F6EECF244321}">
                <p14:modId xmlns:p14="http://schemas.microsoft.com/office/powerpoint/2010/main" val="4055254807"/>
              </p:ext>
            </p:extLst>
          </p:nvPr>
        </p:nvSpPr>
        <p:spPr>
          <a:xfrm>
            <a:off x="1296860" y="3776131"/>
            <a:ext cx="8572354" cy="1646302"/>
          </a:xfrm>
        </p:spPr>
        <p:txBody>
          <a:bodyPr/>
          <a:lstStyle/>
          <a:p>
            <a:pPr algn="ctr"/>
            <a:r>
              <a:rPr dirty="0">
                <a:solidFill>
                  <a:schemeClr val="tx1"/>
                </a:solidFill>
              </a:rPr>
              <a:t/>
            </a:r>
            <a:br>
              <a:rPr dirty="0">
                <a:solidFill>
                  <a:schemeClr val="tx1"/>
                </a:solidFill>
              </a:rPr>
            </a:br>
            <a:r>
              <a:rPr dirty="0">
                <a:solidFill>
                  <a:schemeClr val="tx1"/>
                </a:solidFill>
              </a:rPr>
              <a:t/>
            </a:r>
            <a:br>
              <a:rPr dirty="0">
                <a:solidFill>
                  <a:schemeClr val="tx1"/>
                </a:solidFill>
              </a:rPr>
            </a:br>
            <a:r>
              <a:rPr dirty="0">
                <a:solidFill>
                  <a:schemeClr val="tx1"/>
                </a:solidFill>
              </a:rPr>
              <a:t/>
            </a:r>
            <a:br>
              <a:rPr dirty="0">
                <a:solidFill>
                  <a:schemeClr val="tx1"/>
                </a:solidFill>
              </a:rPr>
            </a:br>
            <a:r>
              <a:rPr dirty="0">
                <a:solidFill>
                  <a:schemeClr val="tx1"/>
                </a:solidFill>
              </a:rPr>
              <a:t/>
            </a:r>
            <a:br>
              <a:rPr dirty="0">
                <a:solidFill>
                  <a:schemeClr val="tx1"/>
                </a:solidFill>
              </a:rPr>
            </a:br>
            <a:r>
              <a:rPr dirty="0">
                <a:solidFill>
                  <a:schemeClr val="tx1"/>
                </a:solidFill>
              </a:rPr>
              <a:t/>
            </a:r>
            <a:br>
              <a:rPr dirty="0">
                <a:solidFill>
                  <a:schemeClr val="tx1"/>
                </a:solidFill>
              </a:rPr>
            </a:br>
            <a:r>
              <a:rPr lang="en-US" dirty="0"/>
              <a:t>Jackson College</a:t>
            </a:r>
            <a:r>
              <a:rPr dirty="0">
                <a:solidFill>
                  <a:schemeClr val="tx1"/>
                </a:solidFill>
              </a:rPr>
              <a:t/>
            </a:r>
            <a:br>
              <a:rPr dirty="0">
                <a:solidFill>
                  <a:schemeClr val="tx1"/>
                </a:solidFill>
              </a:rPr>
            </a:br>
            <a:r>
              <a:rPr lang="en-US" dirty="0" smtClean="0"/>
              <a:t>CCSSE </a:t>
            </a:r>
            <a:r>
              <a:rPr lang="en-US" dirty="0">
                <a:latin typeface="Calibri" panose="020F0502020204030204" pitchFamily="34" charset="0"/>
              </a:rPr>
              <a:t>&amp;</a:t>
            </a:r>
            <a:r>
              <a:rPr lang="en-US" dirty="0" smtClean="0"/>
              <a:t> CC</a:t>
            </a:r>
            <a:r>
              <a:rPr lang="en-US" u="sng" dirty="0" smtClean="0"/>
              <a:t>F</a:t>
            </a:r>
            <a:r>
              <a:rPr lang="en-US" dirty="0" smtClean="0"/>
              <a:t>SSE Findings</a:t>
            </a:r>
            <a:br>
              <a:rPr lang="en-US" dirty="0" smtClean="0"/>
            </a:br>
            <a:r>
              <a:rPr sz="2400" dirty="0">
                <a:solidFill>
                  <a:schemeClr val="tx1"/>
                </a:solidFill>
              </a:rPr>
              <a:t/>
            </a:r>
            <a:br>
              <a:rPr sz="2400" dirty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rgbClr val="600000"/>
                </a:solidFill>
                <a:latin typeface="Trebuchet MS"/>
              </a:rPr>
              <a:t>Community College Survey of Student Engagement</a:t>
            </a:r>
            <a:br>
              <a:rPr lang="en-US" sz="2400" dirty="0" smtClean="0">
                <a:solidFill>
                  <a:srgbClr val="600000"/>
                </a:solidFill>
                <a:latin typeface="Trebuchet MS"/>
              </a:rPr>
            </a:br>
            <a:r>
              <a:rPr lang="en-US" sz="2400" dirty="0" smtClean="0">
                <a:solidFill>
                  <a:srgbClr val="600000"/>
                </a:solidFill>
                <a:latin typeface="Trebuchet MS"/>
              </a:rPr>
              <a:t>Community College </a:t>
            </a:r>
            <a:r>
              <a:rPr lang="en-US" sz="2400" u="sng" dirty="0" smtClean="0">
                <a:solidFill>
                  <a:srgbClr val="600000"/>
                </a:solidFill>
                <a:latin typeface="Trebuchet MS"/>
              </a:rPr>
              <a:t>Faculty</a:t>
            </a:r>
            <a:r>
              <a:rPr lang="en-US" sz="2400" dirty="0" smtClean="0">
                <a:solidFill>
                  <a:srgbClr val="600000"/>
                </a:solidFill>
                <a:latin typeface="Trebuchet MS"/>
              </a:rPr>
              <a:t> Survey of Student Engagement</a:t>
            </a:r>
            <a:r>
              <a:rPr dirty="0">
                <a:solidFill>
                  <a:schemeClr val="tx1"/>
                </a:solidFill>
              </a:rPr>
              <a:t/>
            </a:r>
            <a:br>
              <a:rPr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3200" b="1" dirty="0" smtClean="0"/>
              <a:t>Administered: February 2017 </a:t>
            </a:r>
            <a:br>
              <a:rPr lang="en-US" sz="3200" b="1" dirty="0" smtClean="0"/>
            </a:br>
            <a:r>
              <a:rPr lang="en-US" sz="3200" b="1" dirty="0" smtClean="0"/>
              <a:t>Results Received: August 2017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13836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357" y="626852"/>
            <a:ext cx="8596668" cy="1320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Questions Referring to 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Support for Learners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844" y="1750686"/>
            <a:ext cx="9059660" cy="38807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u="sng" dirty="0"/>
              <a:t>Below the Cohort Norm (from </a:t>
            </a:r>
            <a:r>
              <a:rPr lang="en-US" u="sng" dirty="0" smtClean="0"/>
              <a:t>0.20 </a:t>
            </a:r>
            <a:r>
              <a:rPr lang="en-US" u="sng" dirty="0"/>
              <a:t>to </a:t>
            </a:r>
            <a:r>
              <a:rPr lang="en-US" u="sng" dirty="0" smtClean="0"/>
              <a:t>0.05 lower mean) </a:t>
            </a:r>
            <a:r>
              <a:rPr lang="en-US" u="sng" dirty="0"/>
              <a:t>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Helping you cope with your non-academic responsibilities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Providing the financial support you need to afford your education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Encouraging contact among students from different economic, social, racial or ethnic backgrounds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Providing the support you need to thrive socially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Career </a:t>
            </a:r>
            <a:r>
              <a:rPr lang="en-US" dirty="0" smtClean="0">
                <a:solidFill>
                  <a:srgbClr val="FF0000"/>
                </a:solidFill>
              </a:rPr>
              <a:t>counseling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Above the Cohort Norm </a:t>
            </a:r>
            <a:r>
              <a:rPr lang="en-US" u="sng" dirty="0" smtClean="0"/>
              <a:t>(0.3 higher mean):</a:t>
            </a:r>
            <a:endParaRPr lang="en-US" u="sng" dirty="0"/>
          </a:p>
          <a:p>
            <a:r>
              <a:rPr lang="en-US" dirty="0" smtClean="0">
                <a:solidFill>
                  <a:srgbClr val="FF0000"/>
                </a:solidFill>
              </a:rPr>
              <a:t>Academic advising/planning 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83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4157127473"/>
              </p:ext>
            </p:extLst>
          </p:nvPr>
        </p:nvSpPr>
        <p:spPr>
          <a:xfrm>
            <a:off x="677334" y="609600"/>
            <a:ext cx="8596668" cy="9144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Aspects of Highest and Lowest </a:t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Student Engagement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4207588262"/>
              </p:ext>
            </p:extLst>
          </p:nvPr>
        </p:nvSpPr>
        <p:spPr>
          <a:xfrm>
            <a:off x="677334" y="2018852"/>
            <a:ext cx="8596668" cy="388077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Key Findings show items where Jackson College students performed most and least favorably relative to the 2017 CCSSE cohort</a:t>
            </a:r>
          </a:p>
          <a:p>
            <a:r>
              <a:rPr lang="en-US" sz="2000" dirty="0" smtClean="0"/>
              <a:t>These look at specific items and compare percentages of certain responses</a:t>
            </a:r>
          </a:p>
          <a:p>
            <a:r>
              <a:rPr lang="en-US" sz="2000" dirty="0" smtClean="0"/>
              <a:t>Key Findings involve various Benchmarks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For our highest levels, we have one in each benchmark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For our lowest, we have two in Support for Learners and two in Student Effort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0648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4157127473"/>
              </p:ext>
            </p:extLst>
          </p:nvPr>
        </p:nvSpPr>
        <p:spPr>
          <a:xfrm>
            <a:off x="677334" y="609600"/>
            <a:ext cx="8596668" cy="9144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Aspects of Highest Student Engagement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5515843"/>
              </p:ext>
            </p:extLst>
          </p:nvPr>
        </p:nvGraphicFramePr>
        <p:xfrm>
          <a:off x="365760" y="1642109"/>
          <a:ext cx="8724452" cy="4554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005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3244790451"/>
              </p:ext>
            </p:extLst>
          </p:nvPr>
        </p:nvSpPr>
        <p:spPr>
          <a:xfrm>
            <a:off x="677334" y="609600"/>
            <a:ext cx="8596668" cy="98797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Aspec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ts</a:t>
            </a:r>
            <a:r>
              <a:rPr lang="en-US" dirty="0" smtClean="0">
                <a:solidFill>
                  <a:schemeClr val="accent1"/>
                </a:solidFill>
              </a:rPr>
              <a:t> of Lowest Student Engagement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9705955"/>
              </p:ext>
            </p:extLst>
          </p:nvPr>
        </p:nvGraphicFramePr>
        <p:xfrm>
          <a:off x="677333" y="1597572"/>
          <a:ext cx="8875457" cy="4609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473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96431656"/>
              </p:ext>
            </p:extLst>
          </p:nvPr>
        </p:nvSpPr>
        <p:spPr>
          <a:xfrm>
            <a:off x="677334" y="609599"/>
            <a:ext cx="8887080" cy="140425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2017 CCSSE Special Focus Items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sz="3100" dirty="0" smtClean="0">
                <a:solidFill>
                  <a:schemeClr val="accent1"/>
                </a:solidFill>
              </a:rPr>
              <a:t>Academic Advising/Planning</a:t>
            </a:r>
            <a:r>
              <a:rPr lang="en-US" sz="2700" dirty="0" smtClean="0">
                <a:solidFill>
                  <a:schemeClr val="accent1"/>
                </a:solidFill>
              </a:rPr>
              <a:t/>
            </a:r>
            <a:br>
              <a:rPr lang="en-US" sz="2700" dirty="0" smtClean="0">
                <a:solidFill>
                  <a:schemeClr val="accent1"/>
                </a:solidFill>
              </a:rPr>
            </a:br>
            <a:r>
              <a:rPr lang="en-US" sz="2700" i="1" dirty="0" smtClean="0">
                <a:solidFill>
                  <a:schemeClr val="accent1"/>
                </a:solidFill>
              </a:rPr>
              <a:t>Kudos to Nate </a:t>
            </a:r>
            <a:r>
              <a:rPr lang="en-US" sz="2700" i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&amp;</a:t>
            </a:r>
            <a:r>
              <a:rPr lang="en-US" sz="2700" i="1" dirty="0" smtClean="0">
                <a:solidFill>
                  <a:schemeClr val="accent1"/>
                </a:solidFill>
              </a:rPr>
              <a:t> Navigators</a:t>
            </a:r>
            <a:endParaRPr lang="en-US" sz="2700" dirty="0">
              <a:solidFill>
                <a:schemeClr val="accent1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6667366"/>
              </p:ext>
            </p:extLst>
          </p:nvPr>
        </p:nvGraphicFramePr>
        <p:xfrm>
          <a:off x="345111" y="1983759"/>
          <a:ext cx="9444348" cy="4567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8061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96431656"/>
              </p:ext>
            </p:extLst>
          </p:nvPr>
        </p:nvSpPr>
        <p:spPr>
          <a:xfrm>
            <a:off x="677334" y="609599"/>
            <a:ext cx="8887080" cy="140425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2017 CCSSE Special Focus Items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sz="3100" dirty="0" smtClean="0">
                <a:solidFill>
                  <a:schemeClr val="accent1"/>
                </a:solidFill>
              </a:rPr>
              <a:t>Academic Advising/Planning</a:t>
            </a:r>
            <a:r>
              <a:rPr lang="en-US" sz="2700" dirty="0" smtClean="0">
                <a:solidFill>
                  <a:schemeClr val="accent1"/>
                </a:solidFill>
              </a:rPr>
              <a:t/>
            </a:r>
            <a:br>
              <a:rPr lang="en-US" sz="2700" dirty="0" smtClean="0">
                <a:solidFill>
                  <a:schemeClr val="accent1"/>
                </a:solidFill>
              </a:rPr>
            </a:br>
            <a:r>
              <a:rPr lang="en-US" sz="2700" i="1" dirty="0" smtClean="0">
                <a:solidFill>
                  <a:schemeClr val="accent1"/>
                </a:solidFill>
              </a:rPr>
              <a:t>Kudos to Nate </a:t>
            </a:r>
            <a:r>
              <a:rPr lang="en-US" sz="2700" i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&amp;</a:t>
            </a:r>
            <a:r>
              <a:rPr lang="en-US" sz="2700" i="1" dirty="0" smtClean="0">
                <a:solidFill>
                  <a:schemeClr val="accent1"/>
                </a:solidFill>
              </a:rPr>
              <a:t> Navigators</a:t>
            </a:r>
            <a:endParaRPr lang="en-US" sz="27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7109465"/>
              </p:ext>
            </p:extLst>
          </p:nvPr>
        </p:nvGraphicFramePr>
        <p:xfrm>
          <a:off x="381932" y="2013856"/>
          <a:ext cx="9305762" cy="4408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9649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356" y="272249"/>
            <a:ext cx="8596668" cy="1320800"/>
          </a:xfrm>
        </p:spPr>
        <p:txBody>
          <a:bodyPr/>
          <a:lstStyle/>
          <a:p>
            <a:pPr algn="ctr"/>
            <a:r>
              <a:rPr lang="en-US" dirty="0" smtClean="0"/>
              <a:t>Some Disparities* Between </a:t>
            </a:r>
            <a:br>
              <a:rPr lang="en-US" dirty="0" smtClean="0"/>
            </a:br>
            <a:r>
              <a:rPr lang="en-US" dirty="0" smtClean="0"/>
              <a:t>Student and Faculty Perceptions 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2547445"/>
              </p:ext>
            </p:extLst>
          </p:nvPr>
        </p:nvGraphicFramePr>
        <p:xfrm>
          <a:off x="582712" y="1593049"/>
          <a:ext cx="9173847" cy="4665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77334" y="6488668"/>
            <a:ext cx="7972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r>
              <a:rPr lang="en-US" i="1" dirty="0" smtClean="0">
                <a:solidFill>
                  <a:srgbClr val="CC3300"/>
                </a:solidFill>
              </a:rPr>
              <a:t>Similar disparities appeared in the cohort, but with lesser gaps</a:t>
            </a:r>
            <a:endParaRPr lang="en-US" i="1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9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356" y="272249"/>
            <a:ext cx="8596668" cy="1320800"/>
          </a:xfrm>
        </p:spPr>
        <p:txBody>
          <a:bodyPr/>
          <a:lstStyle/>
          <a:p>
            <a:pPr algn="ctr"/>
            <a:r>
              <a:rPr lang="en-US" dirty="0" smtClean="0"/>
              <a:t>Some Disparities* Between </a:t>
            </a:r>
            <a:br>
              <a:rPr lang="en-US" dirty="0" smtClean="0"/>
            </a:br>
            <a:r>
              <a:rPr lang="en-US" dirty="0" smtClean="0"/>
              <a:t>Student and Faculty Perceptions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77334" y="6488668"/>
            <a:ext cx="7972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r>
              <a:rPr lang="en-US" i="1" dirty="0" smtClean="0">
                <a:solidFill>
                  <a:srgbClr val="CC3300"/>
                </a:solidFill>
              </a:rPr>
              <a:t>Similar disparities appeared in the cohort, but with lesser gaps</a:t>
            </a:r>
            <a:endParaRPr lang="en-US" i="1" dirty="0">
              <a:solidFill>
                <a:srgbClr val="CC3300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5380427"/>
              </p:ext>
            </p:extLst>
          </p:nvPr>
        </p:nvGraphicFramePr>
        <p:xfrm>
          <a:off x="517406" y="1486987"/>
          <a:ext cx="8827618" cy="5001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742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Matches Between Student and Faculty Perceptions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Using email to communicate </a:t>
            </a:r>
          </a:p>
          <a:p>
            <a:r>
              <a:rPr lang="en-US" sz="2400" dirty="0" smtClean="0"/>
              <a:t>Preparation for classes (11-20 hours a week had the most agreement)</a:t>
            </a:r>
          </a:p>
          <a:p>
            <a:r>
              <a:rPr lang="en-US" sz="2400" dirty="0" smtClean="0"/>
              <a:t>Coursework contributing to knowledge, skills, and personal development in writing clearly and effectively</a:t>
            </a:r>
          </a:p>
          <a:p>
            <a:r>
              <a:rPr lang="en-US" sz="2400" dirty="0" smtClean="0"/>
              <a:t>Coursework contributing to knowledge, skills and personal development in thinking critically and analytically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59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6338"/>
          </a:xfrm>
        </p:spPr>
        <p:txBody>
          <a:bodyPr/>
          <a:lstStyle/>
          <a:p>
            <a:r>
              <a:rPr lang="en-US" dirty="0" smtClean="0"/>
              <a:t>A Surprising Difference…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87767" y="1455938"/>
            <a:ext cx="78123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How many hours a week do students spend providing care for dependents (parents, children, spouses)?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5248857"/>
              </p:ext>
            </p:extLst>
          </p:nvPr>
        </p:nvGraphicFramePr>
        <p:xfrm>
          <a:off x="470517" y="2334283"/>
          <a:ext cx="8504808" cy="4411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472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3094426310"/>
              </p:ext>
            </p:extLst>
          </p:nvPr>
        </p:nvSpPr>
        <p:spPr/>
        <p:txBody>
          <a:bodyPr/>
          <a:lstStyle/>
          <a:p>
            <a:pPr algn="ctr"/>
            <a:r>
              <a:rPr dirty="0">
                <a:solidFill>
                  <a:schemeClr val="tx1"/>
                </a:solidFill>
              </a:rPr>
              <a:t/>
            </a:r>
            <a:br>
              <a:rPr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rgbClr val="CC3300"/>
                </a:solidFill>
              </a:rPr>
              <a:t> </a:t>
            </a:r>
            <a:r>
              <a:rPr lang="en-US" dirty="0" smtClean="0">
                <a:solidFill>
                  <a:schemeClr val="accent1"/>
                </a:solidFill>
              </a:rPr>
              <a:t>Survey Administration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2673536603"/>
              </p:ext>
            </p:extLst>
          </p:nvPr>
        </p:nvSpPr>
        <p:spPr>
          <a:xfrm>
            <a:off x="277940" y="1930400"/>
            <a:ext cx="10148322" cy="429666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rgbClr val="404040"/>
                </a:solidFill>
                <a:latin typeface="Trebuchet MS"/>
              </a:rPr>
              <a:t>CCSSE </a:t>
            </a:r>
          </a:p>
          <a:p>
            <a:pPr marL="0" indent="0">
              <a:buNone/>
            </a:pP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  <a:latin typeface="Trebuchet MS"/>
              </a:rPr>
              <a:t>Community College Survey of Student Engagement (5 benchmarks)</a:t>
            </a:r>
          </a:p>
          <a:p>
            <a:r>
              <a:rPr lang="en-US" sz="2800" dirty="0" smtClean="0">
                <a:solidFill>
                  <a:srgbClr val="404040"/>
                </a:solidFill>
                <a:latin typeface="Trebuchet MS"/>
              </a:rPr>
              <a:t>76 sections randomly selected from all classes</a:t>
            </a:r>
          </a:p>
          <a:p>
            <a:r>
              <a:rPr lang="en-US" sz="2800" dirty="0" smtClean="0">
                <a:solidFill>
                  <a:srgbClr val="404040"/>
                </a:solidFill>
                <a:latin typeface="Trebuchet MS"/>
              </a:rPr>
              <a:t>456 student respondents</a:t>
            </a:r>
          </a:p>
          <a:p>
            <a:r>
              <a:rPr lang="en-US" sz="2800" dirty="0" smtClean="0">
                <a:solidFill>
                  <a:srgbClr val="404040"/>
                </a:solidFill>
                <a:latin typeface="Trebuchet MS"/>
              </a:rPr>
              <a:t>Sample determined by CCSSE Administration</a:t>
            </a:r>
          </a:p>
          <a:p>
            <a:pPr marL="0" indent="0">
              <a:buNone/>
            </a:pPr>
            <a:endParaRPr lang="en-US" sz="2800" dirty="0" smtClean="0">
              <a:solidFill>
                <a:srgbClr val="404040"/>
              </a:solidFill>
              <a:latin typeface="Trebuchet MS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404040"/>
                </a:solidFill>
                <a:latin typeface="Trebuchet MS"/>
              </a:rPr>
              <a:t>CCFSSE </a:t>
            </a:r>
          </a:p>
          <a:p>
            <a:pPr marL="0" indent="0">
              <a:buNone/>
            </a:pP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Community </a:t>
            </a: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</a:rPr>
              <a:t>College 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Faculty Survey </a:t>
            </a: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</a:rPr>
              <a:t>of Student Engagement</a:t>
            </a:r>
            <a:endParaRPr lang="en-US" sz="2800" i="1" dirty="0" smtClean="0">
              <a:solidFill>
                <a:schemeClr val="accent6">
                  <a:lumMod val="75000"/>
                </a:schemeClr>
              </a:solidFill>
              <a:latin typeface="Trebuchet MS"/>
            </a:endParaRPr>
          </a:p>
          <a:p>
            <a:r>
              <a:rPr lang="en-US" sz="2800" dirty="0" smtClean="0">
                <a:solidFill>
                  <a:srgbClr val="404040"/>
                </a:solidFill>
                <a:latin typeface="Trebuchet MS"/>
              </a:rPr>
              <a:t>Online survey submitted to all </a:t>
            </a:r>
            <a:r>
              <a:rPr lang="en-US" sz="2800" dirty="0" smtClean="0">
                <a:solidFill>
                  <a:srgbClr val="404040"/>
                </a:solidFill>
                <a:latin typeface="Trebuchet MS"/>
              </a:rPr>
              <a:t>full </a:t>
            </a:r>
            <a:r>
              <a:rPr lang="en-US" sz="2800" dirty="0" smtClean="0">
                <a:solidFill>
                  <a:srgbClr val="404040"/>
                </a:solidFill>
                <a:latin typeface="Trebuchet MS"/>
              </a:rPr>
              <a:t>and part-time faculty</a:t>
            </a:r>
          </a:p>
          <a:p>
            <a:r>
              <a:rPr lang="en-US" sz="2800" dirty="0" smtClean="0">
                <a:solidFill>
                  <a:srgbClr val="404040"/>
                </a:solidFill>
                <a:latin typeface="Trebuchet MS"/>
              </a:rPr>
              <a:t>40 full-time and 74 part-time faculty responded</a:t>
            </a:r>
          </a:p>
          <a:p>
            <a:pPr marL="0" indent="0">
              <a:buNone/>
            </a:pPr>
            <a:endParaRPr lang="en-US" sz="2600" dirty="0">
              <a:solidFill>
                <a:srgbClr val="404040"/>
              </a:solidFill>
            </a:endParaRPr>
          </a:p>
          <a:p>
            <a:pPr marL="457200" lvl="1" indent="0">
              <a:buNone/>
            </a:pPr>
            <a:endParaRPr lang="en-US" sz="2600" dirty="0">
              <a:solidFill>
                <a:srgbClr val="404040"/>
              </a:solidFill>
            </a:endParaRPr>
          </a:p>
          <a:p>
            <a:pPr>
              <a:buChar char="•"/>
            </a:pPr>
            <a:endParaRPr lang="en-US" sz="2800" dirty="0">
              <a:solidFill>
                <a:srgbClr val="404040"/>
              </a:solidFill>
            </a:endParaRPr>
          </a:p>
          <a:p>
            <a:pPr>
              <a:buChar char="•"/>
            </a:pPr>
            <a:endParaRPr lang="en-US" sz="28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36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1"/>
                </a:solidFill>
              </a:rPr>
              <a:t>Next Steps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Work Groups will analyze specific SENSE items related to their areas to set goals for improvement </a:t>
            </a:r>
            <a:endParaRPr lang="en-US" sz="2000" dirty="0"/>
          </a:p>
          <a:p>
            <a:r>
              <a:rPr lang="en-US" sz="2000" dirty="0" smtClean="0"/>
              <a:t> The same Work Groups will work with related CCSSE items</a:t>
            </a:r>
            <a:endParaRPr lang="en-US" sz="2000" dirty="0"/>
          </a:p>
          <a:p>
            <a:r>
              <a:rPr lang="en-US" sz="2000" dirty="0" smtClean="0"/>
              <a:t>Additionally, faculty work groups will analyze specific CCSSE and CCFSSE items to set goals for improvement</a:t>
            </a:r>
          </a:p>
          <a:p>
            <a:r>
              <a:rPr lang="en-US" sz="2000" dirty="0" smtClean="0"/>
              <a:t>Summaries of goals and strategies resulting from analyses will be reported to their respective deans and vice presidents</a:t>
            </a:r>
          </a:p>
        </p:txBody>
      </p:sp>
    </p:spTree>
    <p:extLst>
      <p:ext uri="{BB962C8B-B14F-4D97-AF65-F5344CB8AC3E}">
        <p14:creationId xmlns:p14="http://schemas.microsoft.com/office/powerpoint/2010/main" val="123046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1"/>
                </a:solidFill>
              </a:rPr>
              <a:t>Proposal to Academic Council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(Closing the Loop)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412837"/>
            <a:ext cx="8596668" cy="3388873"/>
          </a:xfrm>
        </p:spPr>
        <p:txBody>
          <a:bodyPr>
            <a:noAutofit/>
          </a:bodyPr>
          <a:lstStyle/>
          <a:p>
            <a:r>
              <a:rPr lang="en-US" sz="2000" dirty="0" smtClean="0"/>
              <a:t>Insert CCSSE and SENSE into annual academic reporting by committees and departments</a:t>
            </a:r>
          </a:p>
          <a:p>
            <a:pPr lvl="1"/>
            <a:r>
              <a:rPr lang="en-US" sz="1800" dirty="0" smtClean="0"/>
              <a:t>“What improvements have you made based on nationally-normed student survey results (e.g., CCSSE, SENSE, CCFSSE, Noel Levitz Student Satisfaction Inventory)?”</a:t>
            </a:r>
          </a:p>
          <a:p>
            <a:r>
              <a:rPr lang="en-US" sz="2000" dirty="0" smtClean="0"/>
              <a:t>Change Academic Council reporting form to include these new goals</a:t>
            </a:r>
          </a:p>
          <a:p>
            <a:r>
              <a:rPr lang="en-US" sz="2000" dirty="0" smtClean="0"/>
              <a:t>Goals </a:t>
            </a:r>
            <a:r>
              <a:rPr lang="en-US" sz="2000" dirty="0"/>
              <a:t>should be included within department goals and strategic </a:t>
            </a:r>
            <a:r>
              <a:rPr lang="en-US" sz="2000" dirty="0" smtClean="0"/>
              <a:t>planning</a:t>
            </a:r>
            <a:endParaRPr lang="en-US" sz="2000" dirty="0"/>
          </a:p>
          <a:p>
            <a:r>
              <a:rPr lang="en-US" sz="2000" dirty="0"/>
              <a:t>Goals are due from Work Groups by the end of the Fall </a:t>
            </a:r>
            <a:r>
              <a:rPr lang="en-US" sz="2000" dirty="0" smtClean="0"/>
              <a:t>Semester to their deans and vice presidents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2796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1"/>
                </a:solidFill>
              </a:rPr>
              <a:t>Questions?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87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3094426310"/>
              </p:ext>
            </p:extLst>
          </p:nvPr>
        </p:nvSpPr>
        <p:spPr/>
        <p:txBody>
          <a:bodyPr/>
          <a:lstStyle/>
          <a:p>
            <a:pPr algn="ctr"/>
            <a:r>
              <a:rPr dirty="0">
                <a:solidFill>
                  <a:schemeClr val="tx1"/>
                </a:solidFill>
              </a:rPr>
              <a:t/>
            </a:r>
            <a:br>
              <a:rPr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rgbClr val="CC3300"/>
                </a:solidFill>
              </a:rPr>
              <a:t> </a:t>
            </a:r>
            <a:r>
              <a:rPr lang="en-US" dirty="0" smtClean="0">
                <a:solidFill>
                  <a:schemeClr val="accent1"/>
                </a:solidFill>
              </a:rPr>
              <a:t>1st </a:t>
            </a:r>
            <a:r>
              <a:rPr lang="en-US" sz="4000" dirty="0" smtClean="0">
                <a:solidFill>
                  <a:schemeClr val="accent1"/>
                </a:solidFill>
              </a:rPr>
              <a:t>Benchmark ~ CCSSE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2673536603"/>
              </p:ext>
            </p:extLst>
          </p:nvPr>
        </p:nvSpPr>
        <p:spPr>
          <a:xfrm>
            <a:off x="677334" y="2160589"/>
            <a:ext cx="8596668" cy="40756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  <a:latin typeface="Trebuchet MS"/>
              </a:rPr>
              <a:t>Active and Collaborative Learning</a:t>
            </a:r>
            <a:r>
              <a:rPr lang="en-US" sz="2800" dirty="0">
                <a:solidFill>
                  <a:srgbClr val="404040"/>
                </a:solidFill>
                <a:latin typeface="Trebuchet MS"/>
              </a:rPr>
              <a:t> </a:t>
            </a:r>
            <a:r>
              <a:rPr lang="en-US" sz="2800" dirty="0"/>
              <a:t>      </a:t>
            </a:r>
            <a:r>
              <a:rPr lang="en-US" sz="2800" dirty="0">
                <a:solidFill>
                  <a:srgbClr val="404040"/>
                </a:solidFill>
                <a:latin typeface="Trebuchet MS"/>
              </a:rPr>
              <a:t> </a:t>
            </a:r>
            <a:endParaRPr lang="en-US" dirty="0"/>
          </a:p>
          <a:p>
            <a:pPr lvl="1"/>
            <a:r>
              <a:rPr lang="en-US" sz="2600" dirty="0" smtClean="0"/>
              <a:t>Students learn more when they are more actively involved in their education</a:t>
            </a:r>
          </a:p>
          <a:p>
            <a:pPr lvl="1"/>
            <a:r>
              <a:rPr lang="en-US" sz="2600" dirty="0" smtClean="0"/>
              <a:t>Students apply what they learn and collaborate with others to solve problems or master content</a:t>
            </a:r>
          </a:p>
          <a:p>
            <a:pPr marL="457200" lvl="1" indent="0">
              <a:buNone/>
            </a:pPr>
            <a:endParaRPr lang="en-US" sz="2600" u="sng" dirty="0" smtClean="0"/>
          </a:p>
          <a:p>
            <a:pPr marL="457200" lvl="1" indent="0">
              <a:buNone/>
            </a:pPr>
            <a:r>
              <a:rPr lang="en-US" sz="2600" u="sng" dirty="0" smtClean="0"/>
              <a:t>Results</a:t>
            </a:r>
            <a:r>
              <a:rPr lang="en-US" sz="2600" dirty="0">
                <a:solidFill>
                  <a:srgbClr val="404040"/>
                </a:solidFill>
              </a:rPr>
              <a:t>:</a:t>
            </a:r>
            <a:endParaRPr dirty="0">
              <a:solidFill>
                <a:schemeClr val="tx1"/>
              </a:solidFill>
            </a:endParaRPr>
          </a:p>
          <a:p>
            <a:pPr lvl="1"/>
            <a:r>
              <a:rPr lang="en-US" sz="2600" dirty="0">
                <a:solidFill>
                  <a:srgbClr val="404040"/>
                </a:solidFill>
              </a:rPr>
              <a:t>JC:  </a:t>
            </a:r>
            <a:r>
              <a:rPr lang="en-US" sz="2600" dirty="0" smtClean="0">
                <a:solidFill>
                  <a:srgbClr val="404040"/>
                </a:solidFill>
              </a:rPr>
              <a:t>49.1</a:t>
            </a:r>
            <a:endParaRPr lang="en-US" sz="2600" dirty="0">
              <a:solidFill>
                <a:srgbClr val="404040"/>
              </a:solidFill>
            </a:endParaRPr>
          </a:p>
          <a:p>
            <a:pPr lvl="1"/>
            <a:r>
              <a:rPr lang="en-US" sz="2600" dirty="0">
                <a:solidFill>
                  <a:srgbClr val="404040"/>
                </a:solidFill>
              </a:rPr>
              <a:t>Medium Size College Cohort:  </a:t>
            </a:r>
            <a:r>
              <a:rPr lang="en-US" sz="2600" dirty="0" smtClean="0">
                <a:solidFill>
                  <a:srgbClr val="404040"/>
                </a:solidFill>
              </a:rPr>
              <a:t>49.5</a:t>
            </a:r>
            <a:endParaRPr lang="en-US" sz="2600" dirty="0">
              <a:solidFill>
                <a:srgbClr val="404040"/>
              </a:solidFill>
            </a:endParaRPr>
          </a:p>
          <a:p>
            <a:pPr marL="457200" lvl="1" indent="0">
              <a:buNone/>
            </a:pPr>
            <a:endParaRPr lang="en-US" sz="2600" dirty="0">
              <a:solidFill>
                <a:srgbClr val="404040"/>
              </a:solidFill>
            </a:endParaRPr>
          </a:p>
          <a:p>
            <a:pPr>
              <a:buChar char="•"/>
            </a:pPr>
            <a:endParaRPr lang="en-US" sz="2800" dirty="0">
              <a:solidFill>
                <a:srgbClr val="404040"/>
              </a:solidFill>
            </a:endParaRPr>
          </a:p>
          <a:p>
            <a:pPr>
              <a:buChar char="•"/>
            </a:pPr>
            <a:endParaRPr lang="en-US" sz="28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70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3445739545"/>
              </p:ext>
            </p:extLst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dirty="0">
                <a:solidFill>
                  <a:schemeClr val="tx1"/>
                </a:solidFill>
              </a:rPr>
              <a:t/>
            </a:r>
            <a:br>
              <a:rPr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2nd</a:t>
            </a:r>
            <a:r>
              <a:rPr lang="en-US" dirty="0">
                <a:solidFill>
                  <a:schemeClr val="accent1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chemeClr val="accent1"/>
                </a:solidFill>
              </a:rPr>
              <a:t>Benchmark ~ CCSSE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2429925458"/>
              </p:ext>
            </p:extLst>
          </p:nvPr>
        </p:nvSpPr>
        <p:spPr>
          <a:xfrm>
            <a:off x="677334" y="2127338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Student Effort</a:t>
            </a: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 </a:t>
            </a:r>
            <a:r>
              <a:rPr lang="en-US" dirty="0"/>
              <a:t>     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en-US" dirty="0"/>
          </a:p>
          <a:p>
            <a:pPr lvl="1"/>
            <a:r>
              <a:rPr lang="en-US" sz="2400" dirty="0" smtClean="0"/>
              <a:t>Student’s behaviors contribute to their learning and their successful attainment of educational goals</a:t>
            </a:r>
          </a:p>
          <a:p>
            <a:pPr marL="457200" lvl="1" indent="0">
              <a:buNone/>
            </a:pPr>
            <a:endParaRPr lang="en-US" sz="2400" u="sng" dirty="0" smtClean="0"/>
          </a:p>
          <a:p>
            <a:pPr marL="457200" lvl="1" indent="0">
              <a:buNone/>
            </a:pPr>
            <a:r>
              <a:rPr lang="en-US" sz="2400" u="sng" dirty="0" smtClean="0"/>
              <a:t>Results</a:t>
            </a:r>
            <a:r>
              <a:rPr lang="en-US" sz="2400" dirty="0"/>
              <a:t>:</a:t>
            </a:r>
            <a:r>
              <a:rPr lang="en-US" sz="2400" dirty="0">
                <a:solidFill>
                  <a:schemeClr val="tx1"/>
                </a:solidFill>
              </a:rPr>
              <a:t> </a:t>
            </a:r>
            <a:endParaRPr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 smtClean="0"/>
              <a:t>JC: 48.2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/>
              <a:t>Medium Size College Cohort: </a:t>
            </a:r>
            <a:r>
              <a:rPr lang="en-US" sz="2400" dirty="0" smtClean="0"/>
              <a:t>49.2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6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479999701"/>
              </p:ext>
            </p:extLst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dirty="0">
                <a:solidFill>
                  <a:schemeClr val="tx1"/>
                </a:solidFill>
              </a:rPr>
              <a:t/>
            </a:r>
            <a:br>
              <a:rPr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accent1"/>
                </a:solidFill>
                <a:latin typeface="Trebuchet MS"/>
              </a:rPr>
              <a:t>3rd </a:t>
            </a:r>
            <a:r>
              <a:rPr lang="en-US" dirty="0" smtClean="0">
                <a:solidFill>
                  <a:schemeClr val="accent1"/>
                </a:solidFill>
                <a:latin typeface="Trebuchet MS"/>
              </a:rPr>
              <a:t>Benchmark* ~ CCSSE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3680228470"/>
              </p:ext>
            </p:extLst>
          </p:nvPr>
        </p:nvSpPr>
        <p:spPr>
          <a:xfrm>
            <a:off x="677334" y="2127338"/>
            <a:ext cx="8596668" cy="4310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i="1" dirty="0" smtClean="0">
                <a:solidFill>
                  <a:schemeClr val="accent6">
                    <a:lumMod val="75000"/>
                  </a:schemeClr>
                </a:solidFill>
              </a:rPr>
              <a:t>Academic Challenge </a:t>
            </a:r>
            <a:r>
              <a:rPr lang="en-US" sz="3000" dirty="0"/>
              <a:t> </a:t>
            </a:r>
            <a:r>
              <a:rPr lang="en-US" dirty="0"/>
              <a:t>    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en-US" dirty="0"/>
          </a:p>
          <a:p>
            <a:pPr lvl="1"/>
            <a:r>
              <a:rPr lang="en-US" sz="2400" dirty="0" smtClean="0"/>
              <a:t>Survey items address the nature and amount of assigned academic work, t</a:t>
            </a:r>
            <a:r>
              <a:rPr lang="en-US" sz="2400" dirty="0" smtClean="0">
                <a:solidFill>
                  <a:srgbClr val="404040"/>
                </a:solidFill>
              </a:rPr>
              <a:t>he complexity of cognitive tasks and the rigor of exams</a:t>
            </a:r>
          </a:p>
          <a:p>
            <a:pPr marL="457200" lvl="1" indent="0">
              <a:buNone/>
            </a:pPr>
            <a:endParaRPr lang="en-US" sz="2400" u="sng" dirty="0" smtClean="0"/>
          </a:p>
          <a:p>
            <a:pPr marL="457200" lvl="1" indent="0">
              <a:buNone/>
            </a:pPr>
            <a:r>
              <a:rPr lang="en-US" sz="2400" u="sng" dirty="0" smtClean="0"/>
              <a:t>Results</a:t>
            </a:r>
            <a:r>
              <a:rPr lang="en-US" sz="2400" dirty="0"/>
              <a:t>:</a:t>
            </a:r>
            <a:r>
              <a:rPr lang="en-US" sz="2400" dirty="0">
                <a:solidFill>
                  <a:schemeClr val="tx1"/>
                </a:solidFill>
              </a:rPr>
              <a:t> </a:t>
            </a:r>
            <a:endParaRPr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 smtClean="0"/>
              <a:t>JC:46.8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/>
              <a:t>Medium Size College Cohort: </a:t>
            </a:r>
            <a:r>
              <a:rPr lang="en-US" sz="2400" dirty="0" smtClean="0"/>
              <a:t>49.8</a:t>
            </a:r>
          </a:p>
          <a:p>
            <a:pPr marL="457200" lvl="1" indent="0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*Lowest CCSSE benchmark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6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357" y="626852"/>
            <a:ext cx="8596668" cy="1320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Questions Referring to 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Academic Challenge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81" y="1750686"/>
            <a:ext cx="9297404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u="sng" dirty="0" smtClean="0"/>
              <a:t>Below the Cohort Norm (from 0.09 to 0.06 lower means) 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Using information I have read or heard to perform a new skill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Analyzing the basic elements of an idea, experience, or theory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Applying theories or concepts to practical problems or in new situations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Worked hard than I thought I could to meet an instructors standards or expectations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Forming a new idea or understanding from various pieces of information</a:t>
            </a:r>
          </a:p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u="sng" dirty="0" smtClean="0"/>
              <a:t>Above the Cohort Norm (0.09 higher mean):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Number of written papers or reports of any length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3276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30378115"/>
              </p:ext>
            </p:extLst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dirty="0">
                <a:solidFill>
                  <a:schemeClr val="tx1"/>
                </a:solidFill>
              </a:rPr>
              <a:t/>
            </a:r>
            <a:br>
              <a:rPr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accent1"/>
                </a:solidFill>
                <a:latin typeface="Trebuchet MS"/>
              </a:rPr>
              <a:t>4th </a:t>
            </a:r>
            <a:r>
              <a:rPr lang="en-US" dirty="0" smtClean="0">
                <a:solidFill>
                  <a:schemeClr val="accent1"/>
                </a:solidFill>
                <a:latin typeface="Trebuchet MS"/>
              </a:rPr>
              <a:t>Benchmark* ~ CCSSE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529186738"/>
              </p:ext>
            </p:extLst>
          </p:nvPr>
        </p:nvSpPr>
        <p:spPr>
          <a:xfrm>
            <a:off x="629454" y="2127338"/>
            <a:ext cx="8596668" cy="40265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Student-Faculty Interaction </a:t>
            </a:r>
            <a:r>
              <a:rPr lang="en-US" sz="2800" dirty="0"/>
              <a:t>     </a:t>
            </a:r>
            <a:r>
              <a:rPr lang="en-US" sz="2800" dirty="0">
                <a:solidFill>
                  <a:schemeClr val="tx1"/>
                </a:solidFill>
              </a:rPr>
              <a:t> </a:t>
            </a:r>
            <a:endParaRPr lang="en-US" sz="2800" dirty="0"/>
          </a:p>
          <a:p>
            <a:pPr lvl="1"/>
            <a:r>
              <a:rPr lang="en-US" sz="2400" dirty="0" smtClean="0"/>
              <a:t>The more contact students have with their teachers the more likely they are to learn effectively and persist in achieving their educational goals</a:t>
            </a:r>
            <a:endParaRPr lang="en-US" dirty="0"/>
          </a:p>
          <a:p>
            <a:pPr marL="457200" lvl="1" indent="0">
              <a:buNone/>
            </a:pPr>
            <a:endParaRPr lang="en-US" sz="2400" u="sng" dirty="0" smtClean="0"/>
          </a:p>
          <a:p>
            <a:pPr marL="457200" lvl="1" indent="0">
              <a:buNone/>
            </a:pPr>
            <a:r>
              <a:rPr lang="en-US" sz="2400" u="sng" dirty="0" smtClean="0"/>
              <a:t>Results</a:t>
            </a:r>
            <a:r>
              <a:rPr lang="en-US" sz="2400" dirty="0"/>
              <a:t>:</a:t>
            </a:r>
            <a:r>
              <a:rPr lang="en-US" sz="2400" dirty="0">
                <a:solidFill>
                  <a:schemeClr val="tx1"/>
                </a:solidFill>
              </a:rPr>
              <a:t> </a:t>
            </a:r>
            <a:endParaRPr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 smtClean="0"/>
              <a:t>JC: 52.2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/>
              <a:t>Medium Size College </a:t>
            </a:r>
            <a:r>
              <a:rPr lang="en-US" sz="2400" dirty="0" smtClean="0"/>
              <a:t>Cohort: 50.0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*</a:t>
            </a:r>
            <a:r>
              <a:rPr lang="en-US" dirty="0" smtClean="0"/>
              <a:t> </a:t>
            </a:r>
            <a:r>
              <a:rPr lang="en-US" sz="2400" dirty="0" smtClean="0"/>
              <a:t>Highest Benchmark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01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357" y="626852"/>
            <a:ext cx="8596668" cy="1320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Questions Referring to 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Student-Faculty Interaction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844" y="1750686"/>
            <a:ext cx="9059660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u="sng" dirty="0"/>
              <a:t>Below the Cohort Norm (from </a:t>
            </a:r>
            <a:r>
              <a:rPr lang="en-US" u="sng" dirty="0" smtClean="0"/>
              <a:t>0.05 </a:t>
            </a:r>
            <a:r>
              <a:rPr lang="en-US" u="sng" dirty="0"/>
              <a:t>to </a:t>
            </a:r>
            <a:r>
              <a:rPr lang="en-US" u="sng" dirty="0" smtClean="0"/>
              <a:t>0.02 lower mean) </a:t>
            </a:r>
            <a:r>
              <a:rPr lang="en-US" u="sng" dirty="0"/>
              <a:t>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Received prompt feedback (written or oral) form instructors on my performance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Discussed ideas from our reading with an instructor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Above the Cohort Norm </a:t>
            </a:r>
            <a:r>
              <a:rPr lang="en-US" u="sng" dirty="0" smtClean="0"/>
              <a:t>(0.25 to 0.01 higher mean):</a:t>
            </a:r>
            <a:endParaRPr lang="en-US" u="sng" dirty="0"/>
          </a:p>
          <a:p>
            <a:r>
              <a:rPr lang="en-US" dirty="0" smtClean="0">
                <a:solidFill>
                  <a:srgbClr val="FF0000"/>
                </a:solidFill>
              </a:rPr>
              <a:t>Talked about career plans with an instructor or advisor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Discussed grades or assignments with an instructor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Used e-mail to communicate with an instructor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Worked with instructors on activities other than coursework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06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1745308858"/>
              </p:ext>
            </p:extLst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dirty="0">
                <a:solidFill>
                  <a:schemeClr val="tx1"/>
                </a:solidFill>
              </a:rPr>
              <a:t/>
            </a:r>
            <a:br>
              <a:rPr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accent1"/>
                </a:solidFill>
                <a:latin typeface="Trebuchet MS"/>
              </a:rPr>
              <a:t>5th </a:t>
            </a:r>
            <a:r>
              <a:rPr lang="en-US" dirty="0" smtClean="0">
                <a:solidFill>
                  <a:schemeClr val="accent1"/>
                </a:solidFill>
                <a:latin typeface="Trebuchet MS"/>
              </a:rPr>
              <a:t>Benchmark* ~ CCSSE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1570045827"/>
              </p:ext>
            </p:extLst>
          </p:nvPr>
        </p:nvSpPr>
        <p:spPr>
          <a:xfrm>
            <a:off x="677334" y="1930400"/>
            <a:ext cx="8596668" cy="40777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Support for Learners </a:t>
            </a: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 </a:t>
            </a:r>
          </a:p>
          <a:p>
            <a:pPr lvl="1"/>
            <a:r>
              <a:rPr lang="en-US" sz="2400" dirty="0" smtClean="0"/>
              <a:t>Survey items include these areas: support services </a:t>
            </a:r>
            <a:r>
              <a:rPr lang="en-US" sz="2400" dirty="0"/>
              <a:t>with demonstrated commitment to student </a:t>
            </a:r>
            <a:r>
              <a:rPr lang="en-US" sz="2400" dirty="0" smtClean="0"/>
              <a:t>success and positive relationships among campus groups </a:t>
            </a:r>
          </a:p>
          <a:p>
            <a:pPr marL="457200" lvl="1" indent="0">
              <a:buNone/>
            </a:pPr>
            <a:r>
              <a:rPr lang="en-US" sz="2400" u="sng" dirty="0" smtClean="0"/>
              <a:t>Results</a:t>
            </a:r>
            <a:r>
              <a:rPr lang="en-US" sz="2400" dirty="0"/>
              <a:t>:</a:t>
            </a:r>
            <a:r>
              <a:rPr lang="en-US" sz="2400" dirty="0">
                <a:solidFill>
                  <a:schemeClr val="tx1"/>
                </a:solidFill>
              </a:rPr>
              <a:t> </a:t>
            </a:r>
            <a:endParaRPr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/>
              <a:t>JC: </a:t>
            </a:r>
            <a:r>
              <a:rPr lang="en-US" sz="2400" dirty="0" smtClean="0"/>
              <a:t>47.5*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/>
              <a:t>Medium Size College Cohort:  </a:t>
            </a:r>
            <a:r>
              <a:rPr lang="en-US" sz="2400" dirty="0" smtClean="0"/>
              <a:t>49.2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*Second lowest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988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Custom 17">
      <a:dk1>
        <a:sysClr val="windowText" lastClr="000000"/>
      </a:dk1>
      <a:lt1>
        <a:srgbClr val="EFD957"/>
      </a:lt1>
      <a:dk2>
        <a:srgbClr val="2C3C43"/>
      </a:dk2>
      <a:lt2>
        <a:srgbClr val="F5BC49"/>
      </a:lt2>
      <a:accent1>
        <a:srgbClr val="800000"/>
      </a:accent1>
      <a:accent2>
        <a:srgbClr val="FFC000"/>
      </a:accent2>
      <a:accent3>
        <a:srgbClr val="FFC000"/>
      </a:accent3>
      <a:accent4>
        <a:srgbClr val="F27E19"/>
      </a:accent4>
      <a:accent5>
        <a:srgbClr val="C00000"/>
      </a:accent5>
      <a:accent6>
        <a:srgbClr val="C00000"/>
      </a:accent6>
      <a:hlink>
        <a:srgbClr val="F2AC19"/>
      </a:hlink>
      <a:folHlink>
        <a:srgbClr val="FFC00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1003</TotalTime>
  <Words>698</Words>
  <Application>Microsoft Office PowerPoint</Application>
  <PresentationFormat>Widescreen</PresentationFormat>
  <Paragraphs>140</Paragraphs>
  <Slides>22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Trebuchet MS</vt:lpstr>
      <vt:lpstr>Wingdings 3</vt:lpstr>
      <vt:lpstr>Facet</vt:lpstr>
      <vt:lpstr>     Jackson College CCSSE &amp; CCFSSE Findings  Community College Survey of Student Engagement Community College Faculty Survey of Student Engagement  Administered: February 2017  Results Received: August 2017</vt:lpstr>
      <vt:lpstr>  Survey Administration</vt:lpstr>
      <vt:lpstr>  1st Benchmark ~ CCSSE</vt:lpstr>
      <vt:lpstr> 2nd Benchmark ~ CCSSE</vt:lpstr>
      <vt:lpstr> 3rd Benchmark* ~ CCSSE</vt:lpstr>
      <vt:lpstr>Questions Referring to  Academic Challenge </vt:lpstr>
      <vt:lpstr> 4th Benchmark* ~ CCSSE</vt:lpstr>
      <vt:lpstr>Questions Referring to  Student-Faculty Interaction</vt:lpstr>
      <vt:lpstr> 5th Benchmark* ~ CCSSE</vt:lpstr>
      <vt:lpstr>Questions Referring to  Support for Learners</vt:lpstr>
      <vt:lpstr>Aspects of Highest and Lowest  Student Engagement </vt:lpstr>
      <vt:lpstr>Aspects of Highest Student Engagement </vt:lpstr>
      <vt:lpstr>Aspects of Lowest Student Engagement</vt:lpstr>
      <vt:lpstr>2017 CCSSE Special Focus Items Academic Advising/Planning Kudos to Nate &amp; Navigators</vt:lpstr>
      <vt:lpstr>2017 CCSSE Special Focus Items Academic Advising/Planning Kudos to Nate &amp; Navigators</vt:lpstr>
      <vt:lpstr>Some Disparities* Between  Student and Faculty Perceptions </vt:lpstr>
      <vt:lpstr>Some Disparities* Between  Student and Faculty Perceptions </vt:lpstr>
      <vt:lpstr>Good Matches Between Student and Faculty Perceptions </vt:lpstr>
      <vt:lpstr>A Surprising Difference…</vt:lpstr>
      <vt:lpstr> Next Steps</vt:lpstr>
      <vt:lpstr> Proposal to Academic Council (Closing the Loop)</vt:lpstr>
      <vt:lpstr> Questions?</vt:lpstr>
    </vt:vector>
  </TitlesOfParts>
  <Company>Jackson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Benefits of Attending Jackson College!</dc:title>
  <dc:creator>Amburgey Shelah L</dc:creator>
  <cp:lastModifiedBy>Young Michael L</cp:lastModifiedBy>
  <cp:revision>213</cp:revision>
  <cp:lastPrinted>2017-04-24T15:10:02Z</cp:lastPrinted>
  <dcterms:created xsi:type="dcterms:W3CDTF">2016-11-11T17:42:22Z</dcterms:created>
  <dcterms:modified xsi:type="dcterms:W3CDTF">2017-09-07T14:30:04Z</dcterms:modified>
</cp:coreProperties>
</file>